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320" r:id="rId2"/>
    <p:sldId id="375" r:id="rId3"/>
    <p:sldId id="336" r:id="rId4"/>
    <p:sldId id="362" r:id="rId5"/>
    <p:sldId id="338" r:id="rId6"/>
    <p:sldId id="339" r:id="rId7"/>
    <p:sldId id="378" r:id="rId8"/>
    <p:sldId id="380" r:id="rId9"/>
    <p:sldId id="381" r:id="rId10"/>
    <p:sldId id="384" r:id="rId11"/>
    <p:sldId id="386" r:id="rId12"/>
    <p:sldId id="388" r:id="rId13"/>
    <p:sldId id="385" r:id="rId14"/>
    <p:sldId id="387" r:id="rId15"/>
    <p:sldId id="390" r:id="rId16"/>
    <p:sldId id="345" r:id="rId17"/>
    <p:sldId id="376" r:id="rId18"/>
    <p:sldId id="389" r:id="rId19"/>
    <p:sldId id="370" r:id="rId20"/>
    <p:sldId id="383" r:id="rId21"/>
    <p:sldId id="372" r:id="rId22"/>
    <p:sldId id="373" r:id="rId23"/>
    <p:sldId id="374" r:id="rId24"/>
    <p:sldId id="354" r:id="rId25"/>
    <p:sldId id="333" r:id="rId26"/>
  </p:sldIdLst>
  <p:sldSz cx="9144000" cy="6858000" type="screen4x3"/>
  <p:notesSz cx="6881813" cy="92964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BCC00"/>
    <a:srgbClr val="9ED000"/>
    <a:srgbClr val="F4FCD8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49" autoAdjust="0"/>
    <p:restoredTop sz="94468" autoAdjust="0"/>
  </p:normalViewPr>
  <p:slideViewPr>
    <p:cSldViewPr>
      <p:cViewPr>
        <p:scale>
          <a:sx n="75" d="100"/>
          <a:sy n="75" d="100"/>
        </p:scale>
        <p:origin x="1596" y="8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16-Jun-15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16-Jun-15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7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350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cademy.telerik.com/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kov" TargetMode="External"/><Relationship Id="rId2" Type="http://schemas.openxmlformats.org/officeDocument/2006/relationships/hyperlink" Target="http://minkov.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olayIT" TargetMode="External"/><Relationship Id="rId2" Type="http://schemas.openxmlformats.org/officeDocument/2006/relationships/hyperlink" Target="http://nikolay.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://ivaylo.bgcod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bgcoder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Forum/Category/28/javascript-o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cademy.telerik.com/student-courses/web-design-and-ui/javascript-oo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Courses/Courses/Details/245" TargetMode="External"/><Relationship Id="rId2" Type="http://schemas.openxmlformats.org/officeDocument/2006/relationships/hyperlink" Target="http://www.telerikacadem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products/visual-studio-community-vs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://html5course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forums.academy.telerik.com/" TargetMode="External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forums.academy.telerik.com/163140/javascript-%D0%BF%D1%80%D0%BE%D0%B3%D1%80%D0%B0%D0%BC%D0%B0-%D0%B7%D0%B0-%D0%BA%D1%83%D1%80%D1%81%D0%B0-javascript-ui-&amp;-dom-2014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8355"/>
            <a:ext cx="8229600" cy="1524000"/>
          </a:xfrm>
        </p:spPr>
        <p:txBody>
          <a:bodyPr/>
          <a:lstStyle/>
          <a:p>
            <a:r>
              <a:rPr lang="en-US" dirty="0" smtClean="0"/>
              <a:t>JavaScript OOP: </a:t>
            </a:r>
            <a:br>
              <a:rPr lang="en-US" dirty="0" smtClean="0"/>
            </a:br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898" y="3361684"/>
            <a:ext cx="8229600" cy="569120"/>
          </a:xfrm>
        </p:spPr>
        <p:txBody>
          <a:bodyPr/>
          <a:lstStyle/>
          <a:p>
            <a:r>
              <a:rPr lang="en-US" dirty="0" smtClean="0"/>
              <a:t>Course Program, Evaluation, Exams, Resources</a:t>
            </a:r>
            <a:endParaRPr lang="en-US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4784886"/>
            <a:ext cx="1476780" cy="161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391087"/>
            <a:ext cx="4114800" cy="1209113"/>
          </a:xfrm>
          <a:prstGeom prst="rect">
            <a:avLst/>
          </a:prstGeom>
        </p:spPr>
      </p:pic>
      <p:sp>
        <p:nvSpPr>
          <p:cNvPr id="22" name="Text Placeholder 6"/>
          <p:cNvSpPr>
            <a:spLocks noGrp="1"/>
          </p:cNvSpPr>
          <p:nvPr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/>
        </p:nvSpPr>
        <p:spPr>
          <a:xfrm>
            <a:off x="429087" y="5352025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JavaScript OOP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66800" y="838200"/>
            <a:ext cx="4167066" cy="685800"/>
          </a:xfrm>
        </p:spPr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3076" name="Picture 4" descr="http://sphotos-b.ak.fbcdn.net/hphotos-ak-prn1/c0.165.851.315/p851x315/614916_3554722069095_368831937_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24062" y="2677633"/>
            <a:ext cx="2389072" cy="16728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fbcdn-sphotos-e-a.akamaihd.net/hphotos-ak-prn2/965311_663170260368264_2145063726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62" y="740532"/>
            <a:ext cx="2389072" cy="17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691"/>
          <a:stretch/>
        </p:blipFill>
        <p:spPr>
          <a:xfrm>
            <a:off x="6124063" y="4495800"/>
            <a:ext cx="2389071" cy="1860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7273"/>
          <a:stretch/>
        </p:blipFill>
        <p:spPr>
          <a:xfrm>
            <a:off x="381000" y="1827970"/>
            <a:ext cx="5598621" cy="45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6400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Doncho Minkov</a:t>
            </a:r>
          </a:p>
          <a:p>
            <a:pPr lvl="1">
              <a:lnSpc>
                <a:spcPct val="95000"/>
              </a:lnSpc>
            </a:pPr>
            <a:r>
              <a:rPr lang="en-US" sz="2900" dirty="0" smtClean="0"/>
              <a:t>Senior Technical Trainer</a:t>
            </a:r>
            <a:r>
              <a:rPr lang="en-US" sz="2900" i="1" dirty="0" smtClean="0"/>
              <a:t/>
            </a:r>
            <a:br>
              <a:rPr lang="en-US" sz="2900" i="1" dirty="0" smtClean="0"/>
            </a:br>
            <a:r>
              <a:rPr lang="en-US" sz="2900" dirty="0" smtClean="0"/>
              <a:t>@ Telerik Software Academy</a:t>
            </a:r>
          </a:p>
          <a:p>
            <a:pPr lvl="1">
              <a:lnSpc>
                <a:spcPct val="95000"/>
              </a:lnSpc>
            </a:pPr>
            <a:r>
              <a:rPr lang="en-US" sz="2900" dirty="0" smtClean="0"/>
              <a:t>Contestant in the Informatics </a:t>
            </a:r>
            <a:br>
              <a:rPr lang="en-US" sz="2900" dirty="0" smtClean="0"/>
            </a:br>
            <a:r>
              <a:rPr lang="en-US" sz="2900" dirty="0" smtClean="0"/>
              <a:t>competitions</a:t>
            </a:r>
          </a:p>
          <a:p>
            <a:pPr lvl="1">
              <a:lnSpc>
                <a:spcPct val="95000"/>
              </a:lnSpc>
            </a:pPr>
            <a:r>
              <a:rPr lang="en-US" sz="2900" dirty="0"/>
              <a:t>Champion from Telerik Software </a:t>
            </a:r>
            <a:r>
              <a:rPr lang="en-US" sz="2900" dirty="0" smtClean="0"/>
              <a:t>Academy</a:t>
            </a:r>
          </a:p>
          <a:p>
            <a:pPr lvl="1">
              <a:lnSpc>
                <a:spcPct val="95000"/>
              </a:lnSpc>
            </a:pPr>
            <a:r>
              <a:rPr lang="en-US" sz="2900" dirty="0" smtClean="0"/>
              <a:t>Experience with Web and Mobile apps</a:t>
            </a:r>
          </a:p>
          <a:p>
            <a:pPr lvl="1">
              <a:lnSpc>
                <a:spcPct val="95000"/>
              </a:lnSpc>
            </a:pPr>
            <a:r>
              <a:rPr lang="en-US" sz="2900" dirty="0" smtClean="0"/>
              <a:t>Proficient with JavaScript and .NET</a:t>
            </a:r>
          </a:p>
          <a:p>
            <a:pPr lvl="1">
              <a:lnSpc>
                <a:spcPct val="95000"/>
              </a:lnSpc>
            </a:pPr>
            <a:r>
              <a:rPr lang="en-US" sz="2900" dirty="0" smtClean="0"/>
              <a:t>Email: </a:t>
            </a:r>
            <a:r>
              <a:rPr lang="en-US" sz="2900" noProof="1" smtClean="0"/>
              <a:t>doncho.minkov [at] telerik.com</a:t>
            </a:r>
          </a:p>
          <a:p>
            <a:pPr lvl="1">
              <a:lnSpc>
                <a:spcPct val="95000"/>
              </a:lnSpc>
            </a:pPr>
            <a:r>
              <a:rPr lang="en-US" sz="2900" dirty="0" smtClean="0"/>
              <a:t>Blog: </a:t>
            </a:r>
            <a:r>
              <a:rPr lang="en-US" sz="2900" dirty="0" smtClean="0">
                <a:hlinkClick r:id="rId2"/>
              </a:rPr>
              <a:t>http://minkov.it</a:t>
            </a:r>
            <a:r>
              <a:rPr lang="en-US" sz="2900" dirty="0" smtClean="0"/>
              <a:t> </a:t>
            </a:r>
            <a:endParaRPr lang="bg-BG" sz="2900" dirty="0" smtClean="0"/>
          </a:p>
          <a:p>
            <a:pPr lvl="1">
              <a:lnSpc>
                <a:spcPct val="95000"/>
              </a:lnSpc>
            </a:pPr>
            <a:r>
              <a:rPr lang="en-US" sz="2900" dirty="0" smtClean="0"/>
              <a:t>GitHub</a:t>
            </a:r>
            <a:r>
              <a:rPr lang="en-US" sz="2900" dirty="0"/>
              <a:t>: </a:t>
            </a:r>
            <a:r>
              <a:rPr lang="en-US" sz="2900" dirty="0">
                <a:hlinkClick r:id="rId3"/>
              </a:rPr>
              <a:t>https://</a:t>
            </a:r>
            <a:r>
              <a:rPr lang="en-US" sz="2900" dirty="0" smtClean="0">
                <a:hlinkClick r:id="rId3"/>
              </a:rPr>
              <a:t>github.com/Minkov</a:t>
            </a:r>
            <a:r>
              <a:rPr lang="en-US" sz="29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6" t="3413" r="14063" b="35694"/>
          <a:stretch/>
        </p:blipFill>
        <p:spPr>
          <a:xfrm>
            <a:off x="6781800" y="990600"/>
            <a:ext cx="1828800" cy="220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Trainer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5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Deputy Trainer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Evlogi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Hristov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Technical Trainer</a:t>
            </a:r>
            <a:br>
              <a:rPr lang="en-US" dirty="0" smtClean="0"/>
            </a:br>
            <a:r>
              <a:rPr lang="en-US" dirty="0" smtClean="0"/>
              <a:t>@ Telerik Software </a:t>
            </a:r>
            <a:r>
              <a:rPr lang="en-US" dirty="0"/>
              <a:t>Academy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Graduate </a:t>
            </a:r>
            <a:r>
              <a:rPr lang="en-US" dirty="0"/>
              <a:t>from the </a:t>
            </a:r>
            <a:r>
              <a:rPr lang="en-US" dirty="0" smtClean="0"/>
              <a:t>fourth season</a:t>
            </a:r>
            <a:br>
              <a:rPr lang="en-US" dirty="0" smtClean="0"/>
            </a:br>
            <a:r>
              <a:rPr lang="en-US" dirty="0" smtClean="0"/>
              <a:t>of Telerik </a:t>
            </a:r>
            <a:r>
              <a:rPr lang="en-US" dirty="0"/>
              <a:t>Software </a:t>
            </a:r>
            <a:r>
              <a:rPr lang="en-US" dirty="0" smtClean="0"/>
              <a:t>Academy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Ex-developer, </a:t>
            </a:r>
            <a:r>
              <a:rPr lang="en-US" dirty="0" err="1" smtClean="0"/>
              <a:t>Sharepoint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E-mail: </a:t>
            </a:r>
            <a:r>
              <a:rPr lang="en-US" dirty="0" err="1" smtClean="0"/>
              <a:t>evlogi.hristov</a:t>
            </a:r>
            <a:r>
              <a:rPr lang="en-US" dirty="0" smtClean="0"/>
              <a:t> [at] telerik.com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72" y="1905000"/>
            <a:ext cx="2667728" cy="26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9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Kostov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Manager Software Engineering</a:t>
            </a:r>
            <a:br>
              <a:rPr lang="en-US" dirty="0" smtClean="0"/>
            </a:br>
            <a:r>
              <a:rPr lang="en-US" dirty="0" smtClean="0"/>
              <a:t>@ Telerik (Progress)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Microsoft Certified Trainer (MCT)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Champion from Telerik Academy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IT </a:t>
            </a:r>
            <a:r>
              <a:rPr lang="en-US" dirty="0"/>
              <a:t>and Informatics competitions </a:t>
            </a:r>
            <a:r>
              <a:rPr lang="en-US" dirty="0" smtClean="0"/>
              <a:t>winner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Student in Sofia University (Computer Science)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noProof="1" smtClean="0"/>
              <a:t>nikolay.kostov [at] telerik.com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nikolay.it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github.com/NikolayIT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E91A763-B25C-411D-A4A3-CA96385075FA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143000"/>
            <a:ext cx="1676400" cy="2235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Ivaylo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Kenov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Technical Trainer @ Telerik Academy</a:t>
            </a:r>
          </a:p>
          <a:p>
            <a:pPr lvl="1"/>
            <a:r>
              <a:rPr lang="en-US" dirty="0"/>
              <a:t>Mathematical </a:t>
            </a:r>
            <a:r>
              <a:rPr lang="en-US" dirty="0" smtClean="0"/>
              <a:t>competitions</a:t>
            </a:r>
            <a:br>
              <a:rPr lang="en-US" dirty="0" smtClean="0"/>
            </a:br>
            <a:r>
              <a:rPr lang="en-US" dirty="0" smtClean="0"/>
              <a:t>contestant</a:t>
            </a:r>
          </a:p>
          <a:p>
            <a:pPr lvl="1"/>
            <a:r>
              <a:rPr lang="en-US" dirty="0"/>
              <a:t>Champion from </a:t>
            </a:r>
            <a:r>
              <a:rPr lang="en-US" dirty="0" smtClean="0"/>
              <a:t>Telerik Software Academy</a:t>
            </a:r>
          </a:p>
          <a:p>
            <a:pPr lvl="1"/>
            <a:r>
              <a:rPr lang="en-US" dirty="0" smtClean="0"/>
              <a:t>E-mail: </a:t>
            </a:r>
            <a:r>
              <a:rPr lang="en-US" dirty="0" err="1" smtClean="0"/>
              <a:t>ivaylo.kenov</a:t>
            </a:r>
            <a:r>
              <a:rPr lang="en-US" dirty="0" smtClean="0"/>
              <a:t> [at] telerik.com</a:t>
            </a:r>
          </a:p>
          <a:p>
            <a:pPr lvl="1"/>
            <a:r>
              <a:rPr lang="en-US" dirty="0" smtClean="0"/>
              <a:t>Champion in OOP and DSA</a:t>
            </a:r>
          </a:p>
          <a:p>
            <a:pPr lvl="1"/>
            <a:r>
              <a:rPr lang="en-US" dirty="0"/>
              <a:t>Blog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://ivaylo.bgcoder.com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GitHub</a:t>
            </a:r>
            <a:r>
              <a:rPr lang="en-US" dirty="0"/>
              <a:t>: </a:t>
            </a:r>
            <a:r>
              <a:rPr lang="en-US" dirty="0" smtClean="0">
                <a:hlinkClick r:id="rId3"/>
              </a:rPr>
              <a:t>https://github.com/ivaylokenov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066800"/>
            <a:ext cx="1614609" cy="2152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3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Telerik Academy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5791200" cy="5791200"/>
          </a:xfrm>
        </p:spPr>
        <p:txBody>
          <a:bodyPr/>
          <a:lstStyle/>
          <a:p>
            <a:r>
              <a:rPr lang="en-US" dirty="0" smtClean="0"/>
              <a:t>Martin Milanov</a:t>
            </a:r>
          </a:p>
          <a:p>
            <a:pPr lvl="1"/>
            <a:r>
              <a:rPr lang="en-US" dirty="0" smtClean="0"/>
              <a:t>Director of Telerik Academy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Zdravko Georgiev</a:t>
            </a:r>
          </a:p>
          <a:p>
            <a:pPr lvl="1"/>
            <a:r>
              <a:rPr lang="en-US" dirty="0" smtClean="0"/>
              <a:t>Web developer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Yana Lukanova</a:t>
            </a:r>
          </a:p>
          <a:p>
            <a:pPr lvl="1"/>
            <a:r>
              <a:rPr lang="en-US" dirty="0" smtClean="0"/>
              <a:t>Administrative and </a:t>
            </a:r>
            <a:br>
              <a:rPr lang="en-US" dirty="0" smtClean="0"/>
            </a:br>
            <a:r>
              <a:rPr lang="en-US" dirty="0" smtClean="0"/>
              <a:t>organizational specialist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55" y="1021080"/>
            <a:ext cx="1056769" cy="1585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5" b="9063"/>
          <a:stretch/>
        </p:blipFill>
        <p:spPr>
          <a:xfrm>
            <a:off x="6852855" y="4876800"/>
            <a:ext cx="1056769" cy="1360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55" y="3067050"/>
            <a:ext cx="1091846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5029200" cy="685800"/>
          </a:xfrm>
        </p:spPr>
        <p:txBody>
          <a:bodyPr/>
          <a:lstStyle/>
          <a:p>
            <a:r>
              <a:rPr lang="en-US" dirty="0" smtClean="0"/>
              <a:t>Evaluation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402680"/>
            <a:ext cx="5029200" cy="569120"/>
          </a:xfrm>
        </p:spPr>
        <p:txBody>
          <a:bodyPr/>
          <a:lstStyle/>
          <a:p>
            <a:r>
              <a:rPr lang="en-US" dirty="0" smtClean="0"/>
              <a:t>Thank God There Are Bonuses!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962400"/>
            <a:ext cx="1842502" cy="20761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6771" y="762000"/>
            <a:ext cx="2634342" cy="2712064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 descr="http://images.yourdictionary.com/images/definitions/lg/evalu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994172"/>
            <a:ext cx="3799114" cy="2113651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085" y="4051948"/>
            <a:ext cx="1055915" cy="6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086" y="2862944"/>
            <a:ext cx="925660" cy="5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8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Evaluation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1143000"/>
            <a:ext cx="7924800" cy="3429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 smtClean="0"/>
              <a:t>Evaluation components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r>
              <a:rPr lang="en-US" dirty="0" smtClean="0"/>
              <a:t> –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</a:t>
            </a:r>
            <a:r>
              <a:rPr lang="en-US" dirty="0" smtClean="0"/>
              <a:t> –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26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</a:t>
            </a:r>
            <a:r>
              <a:rPr lang="bg-BG" dirty="0" smtClean="0"/>
              <a:t> </a:t>
            </a:r>
            <a:r>
              <a:rPr lang="en-US" dirty="0" smtClean="0"/>
              <a:t>in class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activity </a:t>
            </a:r>
            <a:r>
              <a:rPr lang="en-US" dirty="0"/>
              <a:t>– </a:t>
            </a:r>
            <a:r>
              <a:rPr lang="en-US" dirty="0" smtClean="0"/>
              <a:t> </a:t>
            </a:r>
            <a:r>
              <a:rPr lang="en-US" dirty="0"/>
              <a:t>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5%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 other students </a:t>
            </a:r>
            <a:r>
              <a:rPr lang="en-US" dirty="0" smtClean="0"/>
              <a:t>– </a:t>
            </a:r>
            <a:r>
              <a:rPr lang="en-US" dirty="0"/>
              <a:t>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5%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65F6953F-1329-4013-BAA1-01481098A94E}" type="slidenum">
              <a:rPr lang="en-US" smtClean="0"/>
              <a:t>17</a:t>
            </a:fld>
            <a:endParaRPr lang="en-US" dirty="0"/>
          </a:p>
        </p:txBody>
      </p:sp>
      <p:pic>
        <p:nvPicPr>
          <p:cNvPr id="12290" name="Picture 2" descr="http://us.123rf.com/400wm/400/400/ivelinradkov/ivelinradkov1108/ivelinradkov110800011/10309197-customer-service-evaluation-form-with-green-tick-on-excellent-with-felt-tip-pen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399" y="4648200"/>
            <a:ext cx="3024749" cy="15087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cademy.telerik.com/images/default-album/telerik-software-academy-exam.jpg?sfvrsn=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4648200"/>
            <a:ext cx="2438400" cy="15087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Homework tasks will be revealed on the day of the first delivery of the presentation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Deadline will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week</a:t>
            </a:r>
            <a:r>
              <a:rPr lang="en-US" dirty="0" smtClean="0"/>
              <a:t> from the second delivery of the presentation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For each task students will have a set of unit tests that the solution must pass exactly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Homework will be submitted in </a:t>
            </a:r>
            <a:r>
              <a:rPr lang="en-US" sz="2400" dirty="0" smtClean="0">
                <a:hlinkClick r:id="rId2"/>
              </a:rPr>
              <a:t>http://bgcoder.com</a:t>
            </a:r>
            <a:r>
              <a:rPr lang="en-US" sz="2400" dirty="0" smtClean="0"/>
              <a:t> </a:t>
            </a:r>
            <a:endParaRPr lang="en-US" dirty="0" smtClean="0"/>
          </a:p>
          <a:p>
            <a:pPr lvl="1">
              <a:lnSpc>
                <a:spcPct val="95000"/>
              </a:lnSpc>
            </a:pPr>
            <a:r>
              <a:rPr lang="en-US" dirty="0" smtClean="0"/>
              <a:t>The tests will be implemented using Mocha.js and Chai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2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006601"/>
            <a:ext cx="7086600" cy="6858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275" y="2834480"/>
            <a:ext cx="7858125" cy="569120"/>
          </a:xfrm>
        </p:spPr>
        <p:txBody>
          <a:bodyPr/>
          <a:lstStyle/>
          <a:p>
            <a:pPr algn="r"/>
            <a:r>
              <a:rPr lang="en-US" dirty="0" smtClean="0"/>
              <a:t>What We Need in Addition 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7245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375" y="37290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400" y="641349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1" y="361950"/>
            <a:ext cx="13906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6800" y="304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49" y="495298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67" y="39624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75">
            <a:off x="797108" y="1030194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114800"/>
          </a:xfrm>
        </p:spPr>
        <p:txBody>
          <a:bodyPr/>
          <a:lstStyle/>
          <a:p>
            <a:r>
              <a:rPr lang="en-US" dirty="0" smtClean="0"/>
              <a:t>What is next in the Academy?</a:t>
            </a:r>
          </a:p>
          <a:p>
            <a:r>
              <a:rPr lang="en-US" dirty="0" smtClean="0"/>
              <a:t>The JavaScript OOP Course Program</a:t>
            </a:r>
          </a:p>
          <a:p>
            <a:r>
              <a:rPr lang="en-US" dirty="0" smtClean="0"/>
              <a:t>Exams and Evaluation</a:t>
            </a:r>
          </a:p>
          <a:p>
            <a:pPr lvl="1"/>
            <a:r>
              <a:rPr lang="en-US" dirty="0" smtClean="0"/>
              <a:t>Standard Criteria</a:t>
            </a:r>
          </a:p>
          <a:p>
            <a:r>
              <a:rPr lang="en-US" dirty="0" smtClean="0"/>
              <a:t>Resources for the Course</a:t>
            </a:r>
          </a:p>
          <a:p>
            <a:r>
              <a:rPr lang="en-US" dirty="0" smtClean="0"/>
              <a:t>Software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412" y="2819400"/>
            <a:ext cx="3315188" cy="325861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523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5917" y="1676400"/>
            <a:ext cx="8686800" cy="4038600"/>
          </a:xfrm>
        </p:spPr>
        <p:txBody>
          <a:bodyPr/>
          <a:lstStyle/>
          <a:p>
            <a:r>
              <a:rPr lang="en-US" dirty="0" smtClean="0"/>
              <a:t>Mozilla Development Network (MDN)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developer.mozilla.org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Mostly used for the presentations</a:t>
            </a:r>
          </a:p>
          <a:p>
            <a:r>
              <a:rPr lang="en-US" dirty="0" smtClean="0"/>
              <a:t>Books:</a:t>
            </a:r>
          </a:p>
          <a:p>
            <a:pPr lvl="1"/>
            <a:r>
              <a:rPr lang="en-US" dirty="0" smtClean="0"/>
              <a:t>Secrets of the JavaScript Ninja</a:t>
            </a:r>
          </a:p>
          <a:p>
            <a:pPr lvl="1"/>
            <a:r>
              <a:rPr lang="en-US" dirty="0" smtClean="0"/>
              <a:t>JavaScript: the Good parts</a:t>
            </a:r>
          </a:p>
        </p:txBody>
      </p:sp>
    </p:spTree>
    <p:extLst>
      <p:ext uri="{BB962C8B-B14F-4D97-AF65-F5344CB8AC3E}">
        <p14:creationId xmlns:p14="http://schemas.microsoft.com/office/powerpoint/2010/main" val="306944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 smtClean="0"/>
              <a:t>Register for the "Telerik Academy Forums":</a:t>
            </a:r>
          </a:p>
          <a:p>
            <a:pPr lvl="1"/>
            <a:endParaRPr lang="en-US" sz="2900" dirty="0" smtClean="0"/>
          </a:p>
          <a:p>
            <a:pPr lvl="1">
              <a:spcBef>
                <a:spcPts val="2400"/>
              </a:spcBef>
            </a:pPr>
            <a:r>
              <a:rPr lang="en-US" sz="2900" dirty="0" smtClean="0"/>
              <a:t>Discuss the course exercises with your colleagues</a:t>
            </a:r>
          </a:p>
          <a:p>
            <a:pPr lvl="1"/>
            <a:r>
              <a:rPr lang="en-US" sz="2900" dirty="0" smtClean="0"/>
              <a:t>Find solutions for the exercises</a:t>
            </a:r>
          </a:p>
          <a:p>
            <a:pPr lvl="1"/>
            <a:r>
              <a:rPr lang="en-US" sz="2900" dirty="0" smtClean="0"/>
              <a:t>Share source code / discuss ideas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The JavaScript Fundamentals official </a:t>
            </a:r>
            <a:r>
              <a:rPr lang="en-US" dirty="0"/>
              <a:t>web site:</a:t>
            </a:r>
          </a:p>
          <a:p>
            <a:endParaRPr lang="en-US" sz="3100" dirty="0" smtClean="0"/>
          </a:p>
          <a:p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1000" y="1776104"/>
            <a:ext cx="8382000" cy="8146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telerikacademy.com/Forum/Category/28/javascript-oop</a:t>
            </a:r>
            <a:r>
              <a:rPr lang="bg-BG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1000" y="5306704"/>
            <a:ext cx="8382000" cy="9416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http://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academy.telerik.com/student-courses/web-design-and-ui/javascript-oop</a:t>
            </a:r>
            <a:r>
              <a:rPr lang="bg-BG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400" b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Telerik Integrated</a:t>
            </a:r>
            <a:br>
              <a:rPr lang="en-US" dirty="0" smtClean="0"/>
            </a:br>
            <a:r>
              <a:rPr lang="en-US" dirty="0" smtClean="0"/>
              <a:t>Learning System (TILS)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The Telerik Integrated Learning System (TILS)</a:t>
            </a:r>
          </a:p>
          <a:p>
            <a:pPr lvl="1"/>
            <a:r>
              <a:rPr lang="en-US" dirty="0" smtClean="0">
                <a:hlinkClick r:id="rId2"/>
              </a:rPr>
              <a:t>www.telerikacademy.com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peer reviews</a:t>
            </a:r>
          </a:p>
          <a:p>
            <a:pPr lvl="1"/>
            <a:r>
              <a:rPr lang="en-US" dirty="0" smtClean="0"/>
              <a:t>Presence cards with barcode</a:t>
            </a:r>
          </a:p>
          <a:p>
            <a:pPr lvl="1"/>
            <a:r>
              <a:rPr lang="en-US" dirty="0" smtClean="0"/>
              <a:t>Reports about your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5896100"/>
            <a:ext cx="8077200" cy="6096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telerikacademy.com/Courses/Courses/Details/245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1541" y="3352800"/>
            <a:ext cx="3007659" cy="1744442"/>
          </a:xfrm>
          <a:prstGeom prst="roundRect">
            <a:avLst>
              <a:gd name="adj" fmla="val 1019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5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1452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Visual Studio Code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hlinkClick r:id="rId3"/>
              </a:rPr>
              <a:t>Visual Studio Community </a:t>
            </a:r>
            <a:r>
              <a:rPr lang="en-US" dirty="0" smtClean="0">
                <a:latin typeface="Consolas" pitchFamily="49" charset="0"/>
                <a:cs typeface="Consolas" pitchFamily="49" charset="0"/>
                <a:hlinkClick r:id="rId3"/>
              </a:rPr>
              <a:t>2013</a:t>
            </a:r>
            <a:r>
              <a:rPr lang="en-US" dirty="0" smtClean="0"/>
              <a:t> (free version </a:t>
            </a:r>
            <a:r>
              <a:rPr lang="en-US" dirty="0"/>
              <a:t>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 are also good </a:t>
            </a:r>
            <a:r>
              <a:rPr lang="en-US" dirty="0" err="1" smtClean="0"/>
              <a:t>enought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Sublime Text</a:t>
            </a:r>
            <a:r>
              <a:rPr lang="bg-BG" dirty="0" smtClean="0"/>
              <a:t>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2/3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err="1" smtClean="0"/>
              <a:t>JetBrains</a:t>
            </a:r>
            <a:r>
              <a:rPr lang="en-US" dirty="0" smtClean="0"/>
              <a:t> WebStorm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30" name="Picture 6" descr="https://public.bay.livefilestore.com/y1px_h-qpnmg9DqgOCAsR1ec5ayTg-WBHZPuO5C6_ugiBBAfvie9JJ8sgA2Zefx34YfQ_8Hbc4AxdULuzeKFl6u0A/image2.png?psid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5486" y="5486400"/>
            <a:ext cx="5153025" cy="981076"/>
          </a:xfrm>
          <a:prstGeom prst="roundRect">
            <a:avLst>
              <a:gd name="adj" fmla="val 4551"/>
            </a:avLst>
          </a:prstGeom>
          <a:noFill/>
          <a:effectLst>
            <a:glow rad="101600">
              <a:srgbClr val="7030A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en/4/4c/Sublime_Text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3154682"/>
            <a:ext cx="1981200" cy="1981200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1066800"/>
          </a:xfrm>
        </p:spPr>
        <p:txBody>
          <a:bodyPr/>
          <a:lstStyle/>
          <a:p>
            <a:r>
              <a:rPr lang="en-US" dirty="0" smtClean="0"/>
              <a:t>JavaScript OOP</a:t>
            </a:r>
            <a:br>
              <a:rPr lang="en-US" dirty="0" smtClean="0"/>
            </a:br>
            <a:r>
              <a:rPr lang="en-US" dirty="0" smtClean="0"/>
              <a:t>Course Introduction</a:t>
            </a:r>
            <a:endParaRPr lang="en-US" dirty="0"/>
          </a:p>
        </p:txBody>
      </p:sp>
      <p:pic>
        <p:nvPicPr>
          <p:cNvPr id="2050" name="Picture 2" descr="http://i386.photobucket.com/albums/oo308/Psycho_Saturn/Lolcats/Questio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300" y="4343400"/>
            <a:ext cx="2819400" cy="1866443"/>
          </a:xfrm>
          <a:prstGeom prst="roundRect">
            <a:avLst>
              <a:gd name="adj" fmla="val 6025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72200" y="6412468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hlinkClick r:id="rId3"/>
              </a:rPr>
              <a:t>http://academy.telerik.com</a:t>
            </a:r>
            <a:endParaRPr lang="en-US" sz="1800" b="1" dirty="0"/>
          </a:p>
        </p:txBody>
      </p:sp>
      <p:pic>
        <p:nvPicPr>
          <p:cNvPr id="2" name="Picture 2" descr="http://4.bp.blogspot.com/-zjl383NQ4ds/T8HgT61BsKI/AAAAAAAABZk/Byf-wIMKta8/s400/qmark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597351">
            <a:off x="850531" y="1364225"/>
            <a:ext cx="1485900" cy="2107064"/>
          </a:xfrm>
          <a:prstGeom prst="roundRect">
            <a:avLst>
              <a:gd name="adj" fmla="val 13111"/>
            </a:avLst>
          </a:prstGeom>
          <a:noFill/>
          <a:ln w="1905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1.gstatic.com/images?q=tbn:ANd9GcRCa6W5xmQwEAcBgQt5lO1fuHJhkJwWV3p_SsxgQNAWdjTool8Li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322367" flipH="1">
            <a:off x="6939596" y="1669130"/>
            <a:ext cx="1671890" cy="2087782"/>
          </a:xfrm>
          <a:prstGeom prst="roundRect">
            <a:avLst>
              <a:gd name="adj" fmla="val 13111"/>
            </a:avLst>
          </a:prstGeom>
          <a:noFill/>
          <a:ln w="1905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Web Design and UI Technologies </a:t>
            </a:r>
            <a:br>
              <a:rPr lang="en-US" dirty="0" smtClean="0"/>
            </a:b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2"/>
              </a:rPr>
              <a:t>html5course.telerik.com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5610" y="1191768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3205642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5081587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1559720"/>
            <a:ext cx="7162800" cy="766760"/>
          </a:xfrm>
        </p:spPr>
        <p:txBody>
          <a:bodyPr/>
          <a:lstStyle/>
          <a:p>
            <a:r>
              <a:rPr lang="en-US" dirty="0" smtClean="0"/>
              <a:t>JavaScript OOP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90600" y="2326480"/>
            <a:ext cx="7162800" cy="569120"/>
          </a:xfrm>
        </p:spPr>
        <p:txBody>
          <a:bodyPr/>
          <a:lstStyle/>
          <a:p>
            <a:r>
              <a:rPr lang="en-US" dirty="0" smtClean="0"/>
              <a:t>About to make the next step</a:t>
            </a:r>
            <a:endParaRPr lang="en-US" dirty="0"/>
          </a:p>
        </p:txBody>
      </p:sp>
      <p:pic>
        <p:nvPicPr>
          <p:cNvPr id="3076" name="Picture 4" descr="http://2.bp.blogspot.com/-51cnn1K8GYE/TVg1XTd-6FI/AAAAAAAAAPM/ycaAcCjw8OE/s1600/56the-next-step-open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1600" y="3276600"/>
            <a:ext cx="3860800" cy="2895600"/>
          </a:xfrm>
          <a:prstGeom prst="roundRect">
            <a:avLst>
              <a:gd name="adj" fmla="val 510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86600" cy="838200"/>
          </a:xfrm>
        </p:spPr>
        <p:txBody>
          <a:bodyPr/>
          <a:lstStyle/>
          <a:p>
            <a:r>
              <a:rPr lang="en-US" dirty="0" smtClean="0"/>
              <a:t>What's Coming Next?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dirty="0" smtClean="0"/>
              <a:t>JavaScript OOP</a:t>
            </a:r>
          </a:p>
          <a:p>
            <a:pPr lvl="1"/>
            <a:r>
              <a:rPr lang="en-US" dirty="0" smtClean="0"/>
              <a:t>Continuation of JavaScript Fundamentals</a:t>
            </a:r>
          </a:p>
          <a:p>
            <a:pPr lvl="1"/>
            <a:r>
              <a:rPr lang="en-US" dirty="0" smtClean="0"/>
              <a:t>Diving into design of modern JS apps</a:t>
            </a:r>
          </a:p>
          <a:p>
            <a:r>
              <a:rPr lang="en-US" dirty="0" smtClean="0"/>
              <a:t>Pretty much the same</a:t>
            </a:r>
          </a:p>
          <a:p>
            <a:pPr lvl="1"/>
            <a:r>
              <a:rPr lang="en-US" dirty="0" smtClean="0">
                <a:hlinkClick r:id="rId2"/>
              </a:rPr>
              <a:t>Lectures 2 times a week </a:t>
            </a:r>
            <a:endParaRPr lang="en-US" dirty="0" smtClean="0"/>
          </a:p>
          <a:p>
            <a:pPr lvl="1"/>
            <a:r>
              <a:rPr lang="en-US" dirty="0" smtClean="0"/>
              <a:t>Practical exam after a month</a:t>
            </a:r>
          </a:p>
          <a:p>
            <a:r>
              <a:rPr lang="en-US" dirty="0" smtClean="0"/>
              <a:t>The course exam</a:t>
            </a:r>
          </a:p>
          <a:p>
            <a:pPr lvl="1"/>
            <a:r>
              <a:rPr lang="en-US" dirty="0" smtClean="0"/>
              <a:t>Solve/extend one or more tasks</a:t>
            </a:r>
            <a:endParaRPr 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3352800"/>
            <a:ext cx="2362200" cy="2442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924800" cy="1524000"/>
          </a:xfrm>
        </p:spPr>
        <p:txBody>
          <a:bodyPr/>
          <a:lstStyle/>
          <a:p>
            <a:r>
              <a:rPr lang="en-US" dirty="0" smtClean="0"/>
              <a:t>JavaScript OOP: </a:t>
            </a:r>
            <a:br>
              <a:rPr lang="en-US" dirty="0" smtClean="0"/>
            </a:br>
            <a:r>
              <a:rPr lang="en-US" dirty="0" smtClean="0"/>
              <a:t>Course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2255837"/>
            <a:ext cx="7924800" cy="569120"/>
          </a:xfrm>
        </p:spPr>
        <p:txBody>
          <a:bodyPr/>
          <a:lstStyle/>
          <a:p>
            <a:r>
              <a:rPr lang="en-US" dirty="0" smtClean="0"/>
              <a:t>Material to cover during the course</a:t>
            </a:r>
            <a:endParaRPr lang="en-US" dirty="0"/>
          </a:p>
        </p:txBody>
      </p:sp>
      <p:pic>
        <p:nvPicPr>
          <p:cNvPr id="7170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28749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JavaScript OOP:</a:t>
            </a:r>
            <a:br>
              <a:rPr lang="en-US" dirty="0" smtClean="0"/>
            </a:br>
            <a:r>
              <a:rPr lang="en-US" dirty="0" smtClean="0"/>
              <a:t>Course Program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"JavaScript OOP" course introduction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Course Program, Exams, Evaluation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Functions and Function Expressions</a:t>
            </a:r>
            <a:endParaRPr lang="en-US" dirty="0"/>
          </a:p>
          <a:p>
            <a:pPr lvl="1">
              <a:lnSpc>
                <a:spcPct val="95000"/>
              </a:lnSpc>
            </a:pPr>
            <a:r>
              <a:rPr lang="en-US" dirty="0" smtClean="0"/>
              <a:t>Advanced topics about functions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Immediately-invoked function expressions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Introduction to Unit testing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With Mocha.js and Chai.js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Scopes</a:t>
            </a:r>
            <a:r>
              <a:rPr lang="en-US" dirty="0"/>
              <a:t> </a:t>
            </a:r>
            <a:r>
              <a:rPr lang="en-US" dirty="0" smtClean="0"/>
              <a:t>and Closures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Function and global scope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JavaScript OOP: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Course </a:t>
            </a:r>
            <a:r>
              <a:rPr lang="en-US" dirty="0" smtClean="0"/>
              <a:t>Program (2)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3886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Classical OOP</a:t>
            </a:r>
            <a:r>
              <a:rPr lang="bg-BG" sz="3000" dirty="0" smtClean="0"/>
              <a:t> </a:t>
            </a:r>
            <a:r>
              <a:rPr lang="en-US" sz="3000" dirty="0" smtClean="0"/>
              <a:t>and inheritance in JavaScript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Function constructors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Methods and fields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Getters and setters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Hidden/public data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Implementing inheritance in JS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The prototype chain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7</a:t>
            </a:fld>
            <a:endParaRPr lang="en-US" dirty="0"/>
          </a:p>
        </p:txBody>
      </p:sp>
      <p:pic>
        <p:nvPicPr>
          <p:cNvPr id="4098" name="Picture 2" descr="http://www.themanaissance.com/wp-content/uploads/2013/01/Image-Atom-Scie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3433" y="3219450"/>
            <a:ext cx="1128202" cy="9906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aun.edu.eg/scheduals/result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79441" y="5295899"/>
            <a:ext cx="1604159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6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JavaScript OOP: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Course Program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495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Prototypal inheritance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Inheriting objects, instead of functions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Object and </a:t>
            </a:r>
            <a:r>
              <a:rPr lang="en-US" dirty="0" err="1" smtClean="0"/>
              <a:t>Object.prototype</a:t>
            </a:r>
            <a:r>
              <a:rPr lang="en-US" dirty="0" smtClean="0"/>
              <a:t> methods and properties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Object#keys</a:t>
            </a:r>
            <a:r>
              <a:rPr lang="en-US" dirty="0" smtClean="0"/>
              <a:t>, </a:t>
            </a:r>
            <a:r>
              <a:rPr lang="en-US" dirty="0" err="1" smtClean="0"/>
              <a:t>Object#create</a:t>
            </a:r>
            <a:r>
              <a:rPr lang="en-US" dirty="0" smtClean="0"/>
              <a:t>, etc..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Modules and Patterns in JavaScript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Modules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Revealing Module pattern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JavaScript OOP: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Course Program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and Using 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Try-catch blocks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built-in exceptions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custom </a:t>
            </a:r>
            <a:r>
              <a:rPr lang="en-US" dirty="0" smtClean="0"/>
              <a:t>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ECMAScript 6 classes &amp; inheritance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features of the next version of JS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 preparation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Solving tasks for the exam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Practical exam – 9 July 2015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1890</TotalTime>
  <Words>583</Words>
  <Application>Microsoft Office PowerPoint</Application>
  <PresentationFormat>On-screen Show (4:3)</PresentationFormat>
  <Paragraphs>184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Cambria</vt:lpstr>
      <vt:lpstr>Consolas</vt:lpstr>
      <vt:lpstr>Corbel</vt:lpstr>
      <vt:lpstr>Wingdings 2</vt:lpstr>
      <vt:lpstr>Telerik Academy</vt:lpstr>
      <vt:lpstr>JavaScript OOP:  Course Introduction</vt:lpstr>
      <vt:lpstr>Table of Contents</vt:lpstr>
      <vt:lpstr>JavaScript OOP</vt:lpstr>
      <vt:lpstr>What's Coming Next?</vt:lpstr>
      <vt:lpstr>JavaScript OOP:  Course Program</vt:lpstr>
      <vt:lpstr>JavaScript OOP: Course Program</vt:lpstr>
      <vt:lpstr>JavaScript OOP: Course Program (2)</vt:lpstr>
      <vt:lpstr>JavaScript OOP: Course Program (3)</vt:lpstr>
      <vt:lpstr>JavaScript OOP: Course Program (4)</vt:lpstr>
      <vt:lpstr>Trainers Team</vt:lpstr>
      <vt:lpstr>Lead Trainer</vt:lpstr>
      <vt:lpstr>Deputy Trainer</vt:lpstr>
      <vt:lpstr>Trainers</vt:lpstr>
      <vt:lpstr>Trainers</vt:lpstr>
      <vt:lpstr>Telerik Academy Team</vt:lpstr>
      <vt:lpstr>Evaluation </vt:lpstr>
      <vt:lpstr>JavaScript – Evaluation</vt:lpstr>
      <vt:lpstr>Homework Peer Reviews</vt:lpstr>
      <vt:lpstr>Resources</vt:lpstr>
      <vt:lpstr>JavaScript Resources</vt:lpstr>
      <vt:lpstr>Course Web Site &amp; Forums</vt:lpstr>
      <vt:lpstr>Telerik Integrated Learning System (TILS)</vt:lpstr>
      <vt:lpstr>Required Software</vt:lpstr>
      <vt:lpstr>JavaScript OOP Course Introduction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- Course Intro</dc:title>
  <dc:subject>Telerik Software Academy</dc:subject>
  <dc:creator>Svetlin Nakov</dc:creator>
  <cp:keywords>C#, course, telerik software academy, free courses for developers, OOP, object-oriented programming</cp:keywords>
  <cp:lastModifiedBy>Doncho Minkov</cp:lastModifiedBy>
  <cp:revision>695</cp:revision>
  <dcterms:created xsi:type="dcterms:W3CDTF">2007-12-08T16:03:35Z</dcterms:created>
  <dcterms:modified xsi:type="dcterms:W3CDTF">2015-06-16T10:49:57Z</dcterms:modified>
  <cp:category>software engineering</cp:category>
</cp:coreProperties>
</file>